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80" r:id="rId6"/>
    <p:sldId id="260" r:id="rId7"/>
    <p:sldId id="276" r:id="rId8"/>
    <p:sldId id="261" r:id="rId9"/>
    <p:sldId id="279" r:id="rId10"/>
    <p:sldId id="262" r:id="rId11"/>
    <p:sldId id="263" r:id="rId12"/>
    <p:sldId id="264" r:id="rId13"/>
    <p:sldId id="281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82" r:id="rId25"/>
    <p:sldId id="275" r:id="rId26"/>
    <p:sldId id="27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8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F745E-4AD5-4FE0-871E-CC4039D05DC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4B2AA-215B-498F-96BE-F81F24709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46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39994-C9CC-4077-9499-F2B19547459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39994-C9CC-4077-9499-F2B19547459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190C5-A949-4DDC-9839-1A42722564D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4B2AA-215B-498F-96BE-F81F247099D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39994-C9CC-4077-9499-F2B19547459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8F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C7639-BAC0-4B8D-99AC-36939DF9DD50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45CB6-A333-47D7-A525-D8C2A79B3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3kpR5RSJ7SA&amp;NR=1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hyperlink" Target="http://www.youtube.com/watch?v=VlN7K1-9QB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CELL GROWTH &amp; MITOSIS</a:t>
            </a:r>
            <a:br>
              <a:rPr lang="en-US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CHAPTER 10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imal cell drawing: inter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762000"/>
            <a:ext cx="7595713" cy="493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MITOSIS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he process of cell division – </a:t>
            </a:r>
          </a:p>
          <a:p>
            <a:pPr>
              <a:buBlip>
                <a:blip r:embed="rId3"/>
              </a:buBlip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There are 4 phases:</a:t>
            </a:r>
          </a:p>
          <a:p>
            <a:pPr lvl="1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Prophase</a:t>
            </a:r>
          </a:p>
          <a:p>
            <a:pPr lvl="1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Metaphase</a:t>
            </a:r>
          </a:p>
          <a:p>
            <a:pPr lvl="1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Anaphase</a:t>
            </a:r>
          </a:p>
          <a:p>
            <a:pPr lvl="1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Telophase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t1.gstatic.com/images?q=tbn:ANd9GcRrR_6bO5hDT7iYtVx-WfcbE3cepbaTZmzdo5vpBxQ46ZqPzkc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2819400"/>
            <a:ext cx="4718538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PROPHASE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6388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Longest phase of mitosis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Chromosomes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already replicated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Chromosomes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become visible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Sister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chromatids attached at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centromere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Centrioles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(ONLY IN ANIMAL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CELLS) move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from their place near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nuclear envelope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opposite ends of the cell (the poles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spindle forms from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centrioles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These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attach to the centromeres of the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sister </a:t>
            </a:r>
            <a:r>
              <a:rPr lang="en-US" sz="3100" dirty="0" err="1" smtClean="0">
                <a:latin typeface="Times New Roman" pitchFamily="18" charset="0"/>
                <a:cs typeface="Times New Roman" pitchFamily="18" charset="0"/>
              </a:rPr>
              <a:t>chromatids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Help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to “pull” the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chromosomes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apart to the new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cells. </a:t>
            </a: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Nuclear 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envelope disappears and the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nucleolus 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disappears.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CELLS IN PROPHASE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994" name="Picture 2" descr="http://t1.gstatic.com/images?q=tbn:ANd9GcRDSYgrdRckhcHo_6YWs_SNnTDrIwwv0_W83oNfrUCiZsQX__leRELpJ_Cyq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9" y="1676400"/>
            <a:ext cx="2531059" cy="1828800"/>
          </a:xfrm>
          <a:prstGeom prst="rect">
            <a:avLst/>
          </a:prstGeom>
          <a:noFill/>
        </p:spPr>
      </p:pic>
      <p:pic>
        <p:nvPicPr>
          <p:cNvPr id="84996" name="Picture 4" descr="http://t3.gstatic.com/images?q=tbn:ANd9GcQe05HwcqbG6Rf3V6iPSd-Hg7xuL37TUg7x2eSJwS86fPZQfV9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676400"/>
            <a:ext cx="2466975" cy="1847851"/>
          </a:xfrm>
          <a:prstGeom prst="rect">
            <a:avLst/>
          </a:prstGeom>
          <a:noFill/>
        </p:spPr>
      </p:pic>
      <p:pic>
        <p:nvPicPr>
          <p:cNvPr id="84998" name="Picture 6" descr="http://t2.gstatic.com/images?q=tbn:ANd9GcScrh_Nj_2elpmuoEk0p7oCOa7Ns2ck_Z9ph1SdI-SrHQ5huOK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3886200"/>
            <a:ext cx="2447925" cy="1866901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 rot="10800000">
            <a:off x="4572000" y="4953000"/>
            <a:ext cx="2209800" cy="1588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" y="3657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Florescent microscopy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0" y="3581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Whitefish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blastodisc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5791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Onion Root Tip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Allium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PROPHASE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Prophase_Qu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905000"/>
            <a:ext cx="519321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56" name="AutoShape 8"/>
          <p:cNvCxnSpPr>
            <a:cxnSpLocks noChangeShapeType="1"/>
          </p:cNvCxnSpPr>
          <p:nvPr/>
        </p:nvCxnSpPr>
        <p:spPr bwMode="auto">
          <a:xfrm flipH="1" flipV="1">
            <a:off x="5181600" y="4583545"/>
            <a:ext cx="1473200" cy="292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" name="TextBox 9"/>
          <p:cNvSpPr txBox="1"/>
          <p:nvPr/>
        </p:nvSpPr>
        <p:spPr>
          <a:xfrm>
            <a:off x="0" y="3886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Sister Chromatids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6600" y="19812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Centriole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2800" y="236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Spindle  Fibers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86600" y="4114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Nuclear Envelope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4724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e.  Centromere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METAPHASE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2362200"/>
          </a:xfrm>
        </p:spPr>
        <p:txBody>
          <a:bodyPr/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chromosomes attached to the spindle.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They move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the center (equator) of the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line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up.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http://t3.gstatic.com/images?q=tbn:ANd9GcT4ZSmIDIKPQTVM5HcF9nkggetMzw-wmymuAmV273aFdIpaa9u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733800"/>
            <a:ext cx="2266950" cy="2009776"/>
          </a:xfrm>
          <a:prstGeom prst="rect">
            <a:avLst/>
          </a:prstGeom>
          <a:noFill/>
        </p:spPr>
      </p:pic>
      <p:pic>
        <p:nvPicPr>
          <p:cNvPr id="5" name="Picture 4" descr="http://t1.gstatic.com/images?q=tbn:ANd9GcQOtWTCJyY6pliOjIQGgPsqXYHv_0jaHrvFarF_TaTGAO4B4RCtl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3810000"/>
            <a:ext cx="2466975" cy="1847851"/>
          </a:xfrm>
          <a:prstGeom prst="rect">
            <a:avLst/>
          </a:prstGeom>
          <a:noFill/>
        </p:spPr>
      </p:pic>
      <p:pic>
        <p:nvPicPr>
          <p:cNvPr id="6" name="Picture 6" descr="http://t2.gstatic.com/images?q=tbn:ANd9GcSdCFjGsmHR5DSHC4o5-9kK6oM7yLsJr0MkSbk0OcvUb0XTxT8l1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3886200"/>
            <a:ext cx="2304390" cy="17240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" y="5867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Florescent microscopy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5715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Onion Root Tip (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Allium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5638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Animal Cell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64770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METAPHASE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9081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600200"/>
            <a:ext cx="4343400" cy="445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0800000">
            <a:off x="5181600" y="2057400"/>
            <a:ext cx="21336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6400800" y="3810000"/>
            <a:ext cx="1219200" cy="1588"/>
          </a:xfrm>
          <a:prstGeom prst="straightConnector1">
            <a:avLst/>
          </a:prstGeom>
          <a:ln w="222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209800" y="3810000"/>
            <a:ext cx="12192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3581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Sister Chromatids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1905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Centriole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0" y="3581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Centromere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5200" y="50292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Spindle Fiber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0800000">
            <a:off x="6172200" y="5181600"/>
            <a:ext cx="12192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ANAPHASE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2133600"/>
          </a:xfrm>
        </p:spPr>
        <p:txBody>
          <a:bodyPr/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spindle pulls the chromosomes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opposite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ends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separates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sister chromatids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pic>
        <p:nvPicPr>
          <p:cNvPr id="4" name="Picture 2" descr="http://t2.gstatic.com/images?q=tbn:ANd9GcR-tIZgSM5mi7YxOh7twsYHPJ9XBxMCza69FcuLo4xUz3nTVxO7W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0"/>
            <a:ext cx="2114550" cy="2162176"/>
          </a:xfrm>
          <a:prstGeom prst="rect">
            <a:avLst/>
          </a:prstGeom>
          <a:noFill/>
        </p:spPr>
      </p:pic>
      <p:pic>
        <p:nvPicPr>
          <p:cNvPr id="5" name="Picture 4" descr="http://t0.gstatic.com/images?q=tbn:ANd9GcQEBlUuNtr0SgWXLTLx7THY3M-twZzdfXTk420JUtC4eko9qHq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3962400"/>
            <a:ext cx="2395043" cy="1984466"/>
          </a:xfrm>
          <a:prstGeom prst="rect">
            <a:avLst/>
          </a:prstGeom>
          <a:noFill/>
        </p:spPr>
      </p:pic>
      <p:pic>
        <p:nvPicPr>
          <p:cNvPr id="6" name="Picture 6" descr="http://t0.gstatic.com/images?q=tbn:ANd9GcRcJ8cFay4EhoqJzUncZcvHCIB1dFv2J6vLgWf8ayivUSoadfB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3657599"/>
            <a:ext cx="1676400" cy="234695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9436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Frog cell – florescent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microscopy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9400" y="5943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Onion Root Tip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Allium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9800" y="6019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Whitefish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Blastodisc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ANAPHASE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4ana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438400" y="1524000"/>
            <a:ext cx="4289552" cy="390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0800000">
            <a:off x="6019800" y="2743200"/>
            <a:ext cx="11430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6400800" y="3429000"/>
            <a:ext cx="914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5867400" y="4419600"/>
            <a:ext cx="12192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62800" y="2514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Chromosome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9000" y="32004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Cytokinesis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4724400" y="1676400"/>
            <a:ext cx="22098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34200" y="1447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Centriole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86600" y="4267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Spindle fibers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TELOPHASE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3200400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Daughter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 are formed by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cytokinesis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(animal cells) or by a cell plate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forming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(plant cells).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the same number of  chromosomes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each new cell (daughter cells).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final stage of mitosis.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Nuclear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envelope  &amp; nucleolus reappear.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Chromosomes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unwind and become thin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again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pic>
        <p:nvPicPr>
          <p:cNvPr id="4" name="Picture 10" descr="http://t1.gstatic.com/images?q=tbn:ANd9GcQo9-j4E3EVR6tXfDjZNn4eE5w42NJWn7ARS4Y2zW_zVOISg7k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114800"/>
            <a:ext cx="2324100" cy="1962150"/>
          </a:xfrm>
          <a:prstGeom prst="rect">
            <a:avLst/>
          </a:prstGeom>
          <a:noFill/>
        </p:spPr>
      </p:pic>
      <p:pic>
        <p:nvPicPr>
          <p:cNvPr id="5" name="Picture 12" descr="http://t2.gstatic.com/images?q=tbn:ANd9GcQCGmFyp9OrQIjhCKrm9lhg-ZEKA1ffENcYnRY1TeI8JigD2nr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4191000"/>
            <a:ext cx="2466975" cy="1847851"/>
          </a:xfrm>
          <a:prstGeom prst="rect">
            <a:avLst/>
          </a:prstGeom>
          <a:noFill/>
        </p:spPr>
      </p:pic>
      <p:pic>
        <p:nvPicPr>
          <p:cNvPr id="6" name="Picture 14" descr="http://student.ccbcmd.edu/~gkaiser/biotutorials/dna/mitosis/images/telophase_a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4114800"/>
            <a:ext cx="2514600" cy="18859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4800" y="6019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Florescent microscopy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6019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Onion Root Tip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Allium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6019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Whitefish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blastodisc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10-1 CELL GROWTH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3340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Limits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to Cell Growth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can only grow so big and then they have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divide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larger a cell becomes, the harder a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work to stay alive.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Hard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get nutrients inside and wastes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outside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cell membrane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Also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harder for the DNA to control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TELOPHASE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908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371600"/>
            <a:ext cx="3046885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rot="10800000">
            <a:off x="4495800" y="1828800"/>
            <a:ext cx="13716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4724400" y="2667000"/>
            <a:ext cx="1447800" cy="317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4648200" y="4038600"/>
            <a:ext cx="1447800" cy="127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4572000" y="4724400"/>
            <a:ext cx="16002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67400" y="1600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Centriole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72200" y="2438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Nuclear Envelope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0" y="3810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Spindle Fiber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72200" y="4495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Chromosome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5410200" y="3657600"/>
            <a:ext cx="12192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29400" y="3429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Cytokinesis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CYTOKINESIS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3505200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Occurs in animal cells only.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a pinching in of the cell membrane in order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separate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cytoplasm.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 form a cell plate which becomes a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cell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wall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 Figure 10-5 pg. 247 – Stages of animal mitosis.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t2.gstatic.com/images?q=tbn:ANd9GcQiwob05CZVf84MTr6uY4Z64pmYNfPxHwclu4Hdgr2CL3r3wAEQ7mXjvAd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343400"/>
            <a:ext cx="2590800" cy="1727201"/>
          </a:xfrm>
          <a:prstGeom prst="rect">
            <a:avLst/>
          </a:prstGeom>
          <a:noFill/>
        </p:spPr>
      </p:pic>
      <p:pic>
        <p:nvPicPr>
          <p:cNvPr id="5" name="Picture 4" descr="http://t1.gstatic.com/images?q=tbn:ANd9GcRBgppF99dL-ptvXlmRNOc1yPLUWls4JnY-xiQxIgTHAdVJ-SmLKVKjcn0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182397"/>
            <a:ext cx="1981200" cy="1869358"/>
          </a:xfrm>
          <a:prstGeom prst="rect">
            <a:avLst/>
          </a:prstGeom>
          <a:noFill/>
        </p:spPr>
      </p:pic>
      <p:pic>
        <p:nvPicPr>
          <p:cNvPr id="6" name="Picture 6" descr="http://c.photoshelter.com/img-get/I0000JJEpPFXlpFM/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114800"/>
            <a:ext cx="2933700" cy="195384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2400" y="6019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Scanning electron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micrscope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6096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Whitefish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blastodisc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6324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Onion Root Tip – Cell Plate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6592094" y="5904706"/>
            <a:ext cx="685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CYTOKINESIS &amp; CELL PLATE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mitosis_telo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366643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4953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Cytokinesis – ANIMAL CELLS ONLY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3505200" y="3352800"/>
            <a:ext cx="4572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screen_cellplate_1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981200"/>
            <a:ext cx="35941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486400" y="47244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Plate – New cell wall in PLANT CELLS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32004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Pinching in of cell membrane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CANCER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4102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Uncontrollable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division of cells.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will divide &amp; divide until they pile up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one another, creating a tumor.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 do not respond to the normal proteins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regulate the cell cycle.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could be because of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mutation, an environmental factor or a virus,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which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makes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cell stayed “turned” 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CANCER CELLS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oceanexplorer.noaa.gov/explorations/03bio/logs/sept18/media/treated_cell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4191000" cy="3143250"/>
          </a:xfrm>
          <a:prstGeom prst="rect">
            <a:avLst/>
          </a:prstGeom>
          <a:noFill/>
        </p:spPr>
      </p:pic>
      <p:pic>
        <p:nvPicPr>
          <p:cNvPr id="5" name="Picture 6" descr="http://t0.gstatic.com/images?q=tbn:ANd9GcQFd67KxkRxdAJZvTcgURKq6fQYlcDGQ2emBiGXS4ta0fbjs5LQw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9429" y="1981200"/>
            <a:ext cx="4094453" cy="29622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76400" y="5029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Cancer Cells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5029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Normal Cell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CANCER CELLS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pre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447800"/>
            <a:ext cx="603250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1981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MITOSIS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MITOSIS ANIMATION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mitosis_phases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09800" y="2362200"/>
            <a:ext cx="4343400" cy="4126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MITOSIS- INTRODUCTION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Before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divides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 must make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copy of: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DNA 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organelles 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chromosomes 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 are exactly the same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number of chromosomes depends on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species. 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have 46.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CHROMOSOMES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41020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Made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up of DNA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Carries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the cell’s genetic information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Cannot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see them except during cell division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Before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division, the chromosomes replicate (make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copy)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chromosome is made up of 2 parts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called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sister chromatids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Chromatids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are attached by the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centromere.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3800" dirty="0"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Centromeres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are located near the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middle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22860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FIG. 10.3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, PG.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244 -  This is a human chromosome shown as it appears through and electron microscope.  Each chromosomes has two sister chromatids attached at the centromere.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sb013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209800"/>
            <a:ext cx="431661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CELL CYCLE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events cells go through as they grow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divide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cell cycle, cells: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Grow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Prepare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to divide (replicate their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chromosomes &amp; organelles)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Divide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to make 2 cells (called daughter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cells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Begin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cycle over again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1027" descr="bio_ch10_45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905000"/>
            <a:ext cx="4533900" cy="4367213"/>
          </a:xfrm>
          <a:prstGeom prst="rect">
            <a:avLst/>
          </a:prstGeom>
          <a:noFill/>
        </p:spPr>
      </p:pic>
      <p:sp>
        <p:nvSpPr>
          <p:cNvPr id="5124" name="Text Box 1028"/>
          <p:cNvSpPr txBox="1">
            <a:spLocks noChangeArrowheads="1"/>
          </p:cNvSpPr>
          <p:nvPr/>
        </p:nvSpPr>
        <p:spPr bwMode="auto">
          <a:xfrm>
            <a:off x="828675" y="324485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/>
              <a:t>M phase</a:t>
            </a:r>
            <a:endParaRPr lang="en-US" altLang="en-US" sz="1200" b="0"/>
          </a:p>
        </p:txBody>
      </p:sp>
      <p:sp>
        <p:nvSpPr>
          <p:cNvPr id="5125" name="Text Box 1029"/>
          <p:cNvSpPr txBox="1">
            <a:spLocks noChangeArrowheads="1"/>
          </p:cNvSpPr>
          <p:nvPr/>
        </p:nvSpPr>
        <p:spPr bwMode="auto">
          <a:xfrm>
            <a:off x="3505200" y="45720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400"/>
              <a:t>G</a:t>
            </a:r>
            <a:r>
              <a:rPr lang="en-US" altLang="en-US" sz="1400" baseline="-25000"/>
              <a:t>2</a:t>
            </a:r>
            <a:r>
              <a:rPr lang="en-US" altLang="en-US" sz="1400"/>
              <a:t>  phase</a:t>
            </a:r>
            <a:endParaRPr lang="en-US" altLang="en-US" sz="1200" b="0"/>
          </a:p>
        </p:txBody>
      </p:sp>
      <p:sp>
        <p:nvSpPr>
          <p:cNvPr id="5127" name="Text Box 1031"/>
          <p:cNvSpPr txBox="1">
            <a:spLocks noChangeArrowheads="1"/>
          </p:cNvSpPr>
          <p:nvPr/>
        </p:nvSpPr>
        <p:spPr bwMode="auto">
          <a:xfrm>
            <a:off x="5562600" y="3733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400"/>
              <a:t>S phase</a:t>
            </a:r>
            <a:endParaRPr lang="en-US" altLang="en-US" sz="1400" b="0"/>
          </a:p>
        </p:txBody>
      </p:sp>
      <p:sp>
        <p:nvSpPr>
          <p:cNvPr id="5128" name="Text Box 1032"/>
          <p:cNvSpPr txBox="1">
            <a:spLocks noChangeArrowheads="1"/>
          </p:cNvSpPr>
          <p:nvPr/>
        </p:nvSpPr>
        <p:spPr bwMode="auto">
          <a:xfrm>
            <a:off x="3962400" y="2278063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400"/>
              <a:t>G</a:t>
            </a:r>
            <a:r>
              <a:rPr lang="en-US" altLang="en-US" sz="1400" baseline="-25000"/>
              <a:t>1</a:t>
            </a:r>
            <a:r>
              <a:rPr lang="en-US" altLang="en-US" sz="1400"/>
              <a:t> phase</a:t>
            </a:r>
            <a:endParaRPr lang="en-US" altLang="en-US" sz="1200" b="0"/>
          </a:p>
        </p:txBody>
      </p:sp>
      <p:sp>
        <p:nvSpPr>
          <p:cNvPr id="5129" name="Rectangle 1033"/>
          <p:cNvSpPr>
            <a:spLocks noGrp="1" noChangeArrowheads="1"/>
          </p:cNvSpPr>
          <p:nvPr>
            <p:ph type="title"/>
          </p:nvPr>
        </p:nvSpPr>
        <p:spPr>
          <a:xfrm>
            <a:off x="381000" y="231775"/>
            <a:ext cx="8458200" cy="1520825"/>
          </a:xfrm>
        </p:spPr>
        <p:txBody>
          <a:bodyPr>
            <a:normAutofit fontScale="90000"/>
          </a:bodyPr>
          <a:lstStyle/>
          <a:p>
            <a:r>
              <a:rPr lang="en-US" altLang="en-US" sz="2400" b="1" dirty="0">
                <a:latin typeface="Times New Roman" pitchFamily="18" charset="0"/>
                <a:cs typeface="Times New Roman" pitchFamily="18" charset="0"/>
              </a:rPr>
              <a:t>Figure 10–4 The Cell </a:t>
            </a:r>
            <a:r>
              <a:rPr lang="en-US" altLang="en-US" sz="2400" b="1" dirty="0" smtClean="0">
                <a:latin typeface="Times New Roman" pitchFamily="18" charset="0"/>
                <a:cs typeface="Times New Roman" pitchFamily="18" charset="0"/>
              </a:rPr>
              <a:t>Cycle – During the cell cycle, the cell grows, replicates its DNA and divides into two </a:t>
            </a:r>
            <a:r>
              <a:rPr lang="en-US" altLang="en-US" sz="2400" b="1" dirty="0" err="1" smtClean="0">
                <a:latin typeface="Times New Roman" pitchFamily="18" charset="0"/>
                <a:cs typeface="Times New Roman" pitchFamily="18" charset="0"/>
              </a:rPr>
              <a:t>daugher</a:t>
            </a:r>
            <a:r>
              <a:rPr lang="en-US" altLang="en-US" sz="2400" b="1" dirty="0" smtClean="0">
                <a:latin typeface="Times New Roman" pitchFamily="18" charset="0"/>
                <a:cs typeface="Times New Roman" pitchFamily="18" charset="0"/>
              </a:rPr>
              <a:t> cells.  DNA synthesis take place during the S phase.  Cell division takes place during the M phase.  G</a:t>
            </a:r>
            <a:r>
              <a:rPr lang="en-US" alt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en-US" sz="2400" b="1" dirty="0" smtClean="0">
                <a:latin typeface="Times New Roman" pitchFamily="18" charset="0"/>
                <a:cs typeface="Times New Roman" pitchFamily="18" charset="0"/>
              </a:rPr>
              <a:t> and G</a:t>
            </a:r>
            <a:r>
              <a:rPr lang="en-US" alt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 b="1" dirty="0" smtClean="0">
                <a:latin typeface="Times New Roman" pitchFamily="18" charset="0"/>
                <a:cs typeface="Times New Roman" pitchFamily="18" charset="0"/>
              </a:rPr>
              <a:t> are gap phases</a:t>
            </a:r>
            <a:endParaRPr lang="en-US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INTERPHASE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3340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phase of the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cycle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Period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between cell divisions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 PART OF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MITOSIS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grows and carry out life functions (make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proteins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etc.)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chromosomes are replicated,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interphase ends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mitosis begins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t2.gstatic.com/images?q=tbn:ANd9GcSw5MoDrbZ1401ij9MdqmkO2i1lrGByPTxZO7VNEZXO9_kzbugF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600200"/>
            <a:ext cx="3051926" cy="2286000"/>
          </a:xfrm>
          <a:prstGeom prst="rect">
            <a:avLst/>
          </a:prstGeom>
          <a:noFill/>
        </p:spPr>
      </p:pic>
      <p:pic>
        <p:nvPicPr>
          <p:cNvPr id="70660" name="Picture 4" descr="http://t1.gstatic.com/images?q=tbn:ANd9GcT4cwJ3iTqTsctuOJ1RI9au5Fa-VUOpFZmdzO_IOo35UGokCT-OHqrluSU6Q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676400"/>
            <a:ext cx="2286000" cy="2357439"/>
          </a:xfrm>
          <a:prstGeom prst="rect">
            <a:avLst/>
          </a:prstGeom>
          <a:noFill/>
        </p:spPr>
      </p:pic>
      <p:pic>
        <p:nvPicPr>
          <p:cNvPr id="70662" name="Picture 6" descr="http://t0.gstatic.com/images?q=tbn:ANd9GcRLxnBbiI6Sm7WWjwax3z0RqUPCLkj_TYg1dmD2NAwJJ3L6c_ltT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3657600"/>
            <a:ext cx="1905000" cy="25883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533400"/>
            <a:ext cx="701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CELLS IN INTERPHASE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4114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Florescent Microscopy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6248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Onion Root Tip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Allium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0" y="3962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Whitefish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blastodisc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696</Words>
  <Application>Microsoft Office PowerPoint</Application>
  <PresentationFormat>On-screen Show (4:3)</PresentationFormat>
  <Paragraphs>198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CELL GROWTH &amp; MITOSIS CHAPTER 10</vt:lpstr>
      <vt:lpstr>10-1 CELL GROWTH </vt:lpstr>
      <vt:lpstr>MITOSIS- INTRODUCTION</vt:lpstr>
      <vt:lpstr>CHROMOSOMES</vt:lpstr>
      <vt:lpstr>FIG. 10.3, PG. 244 -  This is a human chromosome shown as it appears through and electron microscope.  Each chromosomes has two sister chromatids attached at the centromere.</vt:lpstr>
      <vt:lpstr>THE CELL CYCLE</vt:lpstr>
      <vt:lpstr>Figure 10–4 The Cell Cycle – During the cell cycle, the cell grows, replicates its DNA and divides into two daugher cells.  DNA synthesis take place during the S phase.  Cell division takes place during the M phase.  G1 and G2 are gap phases</vt:lpstr>
      <vt:lpstr>INTERPHASE</vt:lpstr>
      <vt:lpstr>PowerPoint Presentation</vt:lpstr>
      <vt:lpstr>PowerPoint Presentation</vt:lpstr>
      <vt:lpstr>MITOSIS </vt:lpstr>
      <vt:lpstr>PROPHASE</vt:lpstr>
      <vt:lpstr>CELLS IN PROPHASE</vt:lpstr>
      <vt:lpstr>PROPHASE</vt:lpstr>
      <vt:lpstr>METAPHASE</vt:lpstr>
      <vt:lpstr>METAPHASE</vt:lpstr>
      <vt:lpstr>ANAPHASE</vt:lpstr>
      <vt:lpstr>ANAPHASE</vt:lpstr>
      <vt:lpstr>TELOPHASE </vt:lpstr>
      <vt:lpstr>TELOPHASE</vt:lpstr>
      <vt:lpstr>CYTOKINESIS</vt:lpstr>
      <vt:lpstr>CYTOKINESIS &amp; CELL PLATE</vt:lpstr>
      <vt:lpstr>CANCER</vt:lpstr>
      <vt:lpstr>CANCER CELLS</vt:lpstr>
      <vt:lpstr>CANCER CELLS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Growth &amp; Mitosis</dc:title>
  <dc:creator>Sally</dc:creator>
  <cp:lastModifiedBy>Sally Collins</cp:lastModifiedBy>
  <cp:revision>63</cp:revision>
  <dcterms:created xsi:type="dcterms:W3CDTF">2010-11-12T17:10:13Z</dcterms:created>
  <dcterms:modified xsi:type="dcterms:W3CDTF">2012-01-31T13:16:39Z</dcterms:modified>
</cp:coreProperties>
</file>